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6DA60-D25D-43F5-98D5-CD3707CABB30}" type="datetimeFigureOut">
              <a:rPr lang="nb-NO" smtClean="0"/>
              <a:t>05.03.2020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31967-1A30-4EE3-ABD3-694138B3A8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16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1967-1A30-4EE3-ABD3-694138B3A85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70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dekor_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71802"/>
            <a:ext cx="3275856" cy="45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4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dekor_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271802"/>
            <a:ext cx="3275856" cy="45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6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blank_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17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grid.Bondlid@nordre-land.kommune.no" TargetMode="External"/><Relationship Id="rId2" Type="http://schemas.openxmlformats.org/officeDocument/2006/relationships/hyperlink" Target="mailto:web@nordre-land.kommune.no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grid.Bondlid@nordre-land.kommune.no" TargetMode="External"/><Relationship Id="rId2" Type="http://schemas.openxmlformats.org/officeDocument/2006/relationships/hyperlink" Target="http://www.nordre-land.kommune.no/kommunikasjon.5847288-332562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on.nybakke@nordre-land.kommune.n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95536" y="1556792"/>
            <a:ext cx="57606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>
                <a:solidFill>
                  <a:schemeClr val="accent1"/>
                </a:solidFill>
                <a:latin typeface="Calibri" panose="020F0502020204030204" pitchFamily="34" charset="0"/>
              </a:rPr>
              <a:t>VISUELL</a:t>
            </a:r>
          </a:p>
          <a:p>
            <a:r>
              <a:rPr lang="nb-NO" sz="3200" dirty="0">
                <a:solidFill>
                  <a:schemeClr val="accent1"/>
                </a:solidFill>
                <a:latin typeface="Calibri" panose="020F0502020204030204" pitchFamily="34" charset="0"/>
              </a:rPr>
              <a:t>KOMMUNIKASJON</a:t>
            </a:r>
          </a:p>
          <a:p>
            <a:pPr>
              <a:spcBef>
                <a:spcPts val="1200"/>
              </a:spcBef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Designhåndbok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88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PLANER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sz="1600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Kommunen har egen mal til dokumenter som planer, rapporter etc.</a:t>
            </a:r>
          </a:p>
          <a:p>
            <a:pPr>
              <a:spcBef>
                <a:spcPts val="1200"/>
              </a:spcBef>
            </a:pPr>
            <a:r>
              <a:rPr lang="nb-NO" sz="1600" dirty="0">
                <a:solidFill>
                  <a:schemeClr val="accent1"/>
                </a:solidFill>
                <a:latin typeface="Calibri" panose="020F0502020204030204" pitchFamily="34" charset="0"/>
              </a:rPr>
              <a:t>n</a:t>
            </a:r>
            <a:r>
              <a:rPr lang="nb-NO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lk_planer_print.dotx</a:t>
            </a:r>
          </a:p>
          <a:p>
            <a:pPr>
              <a:spcBef>
                <a:spcPts val="1200"/>
              </a:spcBef>
            </a:pPr>
            <a:r>
              <a:rPr lang="nb-NO" sz="1600" dirty="0">
                <a:latin typeface="Calibri" panose="020F0502020204030204" pitchFamily="34" charset="0"/>
              </a:rPr>
              <a:t>Skriftsnittet er som i alle kommunens dokumenter. Disse ligger som egendefinerte skrifter i malen, samt flere stiler er også tilgjengelig. Farger ligger som egendefinerte i malen</a:t>
            </a:r>
            <a:r>
              <a:rPr lang="nb-NO" sz="1600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Holdes sideantallet til en verdi delelig på 4 kan dette trykkes som stiftet hefte. 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Både digitale og trykkede versjoner av denne typen dokument lages ut fra samme mal. </a:t>
            </a:r>
            <a:endParaRPr lang="nb-NO" sz="1600" dirty="0"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1800000" cy="25461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2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544764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VISITTKORT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Kommunen har egen mal for visittkort. Disse lages på bestilling internt i Nordre Land kommune. </a:t>
            </a:r>
          </a:p>
          <a:p>
            <a:pPr>
              <a:spcBef>
                <a:spcPts val="1200"/>
              </a:spcBef>
            </a:pPr>
            <a:r>
              <a:rPr lang="nb-NO" sz="1600" dirty="0">
                <a:latin typeface="Calibri" panose="020F0502020204030204" pitchFamily="34" charset="0"/>
              </a:rPr>
              <a:t>Størrelsen på visittkortet er 86 x 54 mm</a:t>
            </a:r>
            <a:r>
              <a:rPr lang="nb-NO" sz="1600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endParaRPr lang="nb-NO" sz="1600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For bestilling av visittkort send mail til: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solidFill>
                  <a:schemeClr val="accent1"/>
                </a:solidFill>
                <a:latin typeface="Calibri" panose="020F0502020204030204" pitchFamily="34" charset="0"/>
                <a:hlinkClick r:id="rId2"/>
              </a:rPr>
              <a:t>web@nordre-land.kommune.no</a:t>
            </a:r>
            <a:endParaRPr lang="nb-NO" sz="16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Eller kontakt Ingrid </a:t>
            </a:r>
            <a:r>
              <a:rPr lang="nb-NO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Bondlid</a:t>
            </a:r>
            <a:r>
              <a:rPr lang="nb-NO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solidFill>
                  <a:schemeClr val="accent1"/>
                </a:solidFill>
                <a:latin typeface="Calibri" panose="020F0502020204030204" pitchFamily="34" charset="0"/>
                <a:hlinkClick r:id="rId3"/>
              </a:rPr>
              <a:t>Ingrid.Bondlid@nordre-land.kommune.no</a:t>
            </a:r>
            <a:endParaRPr lang="nb-NO" sz="16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tlf</a:t>
            </a:r>
            <a:r>
              <a:rPr lang="nb-NO" sz="1600" dirty="0">
                <a:solidFill>
                  <a:schemeClr val="tx1"/>
                </a:solidFill>
                <a:latin typeface="Calibri" panose="020F0502020204030204" pitchFamily="34" charset="0"/>
              </a:rPr>
              <a:t>: 994 80 260</a:t>
            </a:r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20888"/>
            <a:ext cx="1800000" cy="113300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88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ANNONSE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sz="1600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Det er utformet egen mal for 2-spalte annonse. 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Bredden er fast, høyden justeres etter innhold.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nlk_rubrikk_annonse_2spalte.dotx</a:t>
            </a:r>
          </a:p>
          <a:p>
            <a:pPr>
              <a:spcBef>
                <a:spcPts val="1200"/>
              </a:spcBef>
            </a:pPr>
            <a:r>
              <a:rPr lang="nb-NO" sz="1600" dirty="0">
                <a:latin typeface="Calibri" panose="020F0502020204030204" pitchFamily="34" charset="0"/>
              </a:rPr>
              <a:t>Skriftsnittet er som i alle kommunens dokumenter. Disse ligger som egendefinerte skrifter i malen, samt flere stiler er også tilgjengelig. Farger ligger som egendefinerte i malen.</a:t>
            </a:r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67" y="2060848"/>
            <a:ext cx="2757874" cy="3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2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95536" y="1556792"/>
            <a:ext cx="57606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ELEMENTER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Toppstripe, bunnstripe og dekorelement</a:t>
            </a:r>
            <a:endParaRPr lang="nb-NO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04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TOPP- og BUNNSTRIPE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Topp- og bunnstripe er utviklet for bruk på trykksaker som brev, annonser, plakater osv. </a:t>
            </a:r>
          </a:p>
          <a:p>
            <a:endParaRPr lang="nb-NO" sz="1600" dirty="0">
              <a:latin typeface="Calibri" panose="020F0502020204030204" pitchFamily="34" charset="0"/>
            </a:endParaRPr>
          </a:p>
          <a:p>
            <a:r>
              <a:rPr lang="nb-NO" sz="1600" dirty="0" err="1" smtClean="0">
                <a:latin typeface="Calibri" panose="020F0502020204030204" pitchFamily="34" charset="0"/>
              </a:rPr>
              <a:t>Bunnstripen</a:t>
            </a:r>
            <a:r>
              <a:rPr lang="nb-NO" sz="1600" dirty="0" smtClean="0">
                <a:latin typeface="Calibri" panose="020F0502020204030204" pitchFamily="34" charset="0"/>
              </a:rPr>
              <a:t> i blå forløpning er den eneste av disse to det er tillatt å ha skrift på. </a:t>
            </a:r>
            <a:endParaRPr lang="nb-NO" sz="1400" dirty="0" smtClean="0">
              <a:solidFill>
                <a:schemeClr val="accent1"/>
              </a:solidFill>
            </a:endParaRPr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430"/>
            <a:ext cx="9144000" cy="55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398105"/>
            <a:ext cx="57606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DEKORELEMENT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Et dekorelement er utformet med utgangspunkt i kommunens egen blomst, skjeggklokka. Dette er utformet med tanke på plakater, skilt, foto og andre flater der det er behov for å tydelig vise tilhørighet til kommunens visuelle profil.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Dekorelementet kan brukes i alle hjørner, men kun i ETT hjørne av gangen. Elementet kan brukes på ulike måter, dvs. plasseres over foto, det kan speilvendes og snus ettersom hva passer best til flaten.</a:t>
            </a:r>
            <a:endParaRPr lang="nb-NO" sz="16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7152"/>
            <a:ext cx="1800000" cy="2520000"/>
          </a:xfrm>
          <a:prstGeom prst="rect">
            <a:avLst/>
          </a:prstGeom>
          <a:effectLst/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12708"/>
            <a:ext cx="5292080" cy="192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INFORMASJON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Alle maler og elementer ligger tilgjengelig på kommunens hjemmeside </a:t>
            </a:r>
            <a:r>
              <a:rPr lang="nb-NO" sz="1600" dirty="0">
                <a:latin typeface="Calibri" panose="020F0502020204030204" pitchFamily="34" charset="0"/>
              </a:rPr>
              <a:t>under FOR ANSATTE </a:t>
            </a:r>
            <a:r>
              <a:rPr lang="nb-NO" sz="1600" dirty="0">
                <a:latin typeface="Calibri" panose="020F0502020204030204" pitchFamily="34" charset="0"/>
                <a:hlinkClick r:id="rId2"/>
              </a:rPr>
              <a:t>http://www.nordre-land.kommune.no/kommunikasjon.5847288-332562.html</a:t>
            </a:r>
            <a:endParaRPr lang="nb-NO" sz="1600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Ved spørsmål om bruk av den visuelle profilen ta kontakt med følgende personer i kommunen: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Ingrid </a:t>
            </a:r>
            <a:r>
              <a:rPr lang="nb-NO" sz="1600" dirty="0" err="1" smtClean="0">
                <a:latin typeface="Calibri" panose="020F0502020204030204" pitchFamily="34" charset="0"/>
              </a:rPr>
              <a:t>Bondlid</a:t>
            </a:r>
            <a:r>
              <a:rPr lang="nb-NO" sz="1600" dirty="0" smtClean="0">
                <a:latin typeface="Calibri" panose="020F0502020204030204" pitchFamily="34" charset="0"/>
              </a:rPr>
              <a:t/>
            </a:r>
            <a:br>
              <a:rPr lang="nb-NO" sz="1600" dirty="0" smtClean="0">
                <a:latin typeface="Calibri" panose="020F0502020204030204" pitchFamily="34" charset="0"/>
              </a:rPr>
            </a:br>
            <a:r>
              <a:rPr lang="nb-NO" sz="1600" dirty="0">
                <a:solidFill>
                  <a:schemeClr val="accent1"/>
                </a:solidFill>
                <a:latin typeface="Calibri" panose="020F0502020204030204" pitchFamily="34" charset="0"/>
                <a:hlinkClick r:id="rId3"/>
              </a:rPr>
              <a:t>Ingrid.Bondlid@nordre-land.kommune.no</a:t>
            </a:r>
            <a:endParaRPr lang="nb-NO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sz="1600" dirty="0" err="1" smtClean="0">
                <a:latin typeface="Calibri" panose="020F0502020204030204" pitchFamily="34" charset="0"/>
              </a:rPr>
              <a:t>Tlf</a:t>
            </a:r>
            <a:r>
              <a:rPr lang="nb-NO" sz="1600" dirty="0">
                <a:latin typeface="Calibri" panose="020F0502020204030204" pitchFamily="34" charset="0"/>
              </a:rPr>
              <a:t>: 994 80 260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eller: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Jon </a:t>
            </a:r>
            <a:r>
              <a:rPr lang="nb-NO" sz="1600" dirty="0" err="1" smtClean="0">
                <a:latin typeface="Calibri" panose="020F0502020204030204" pitchFamily="34" charset="0"/>
              </a:rPr>
              <a:t>Nybakke</a:t>
            </a:r>
            <a:r>
              <a:rPr lang="nb-NO" sz="1600" dirty="0" smtClean="0">
                <a:latin typeface="Calibri" panose="020F0502020204030204" pitchFamily="34" charset="0"/>
              </a:rPr>
              <a:t/>
            </a:r>
            <a:br>
              <a:rPr lang="nb-NO" sz="1600" dirty="0" smtClean="0">
                <a:latin typeface="Calibri" panose="020F0502020204030204" pitchFamily="34" charset="0"/>
              </a:rPr>
            </a:br>
            <a:r>
              <a:rPr lang="nb-NO" sz="1600" dirty="0" smtClean="0">
                <a:latin typeface="Calibri" panose="020F0502020204030204" pitchFamily="34" charset="0"/>
                <a:hlinkClick r:id="rId4"/>
              </a:rPr>
              <a:t>jon.nybakke@nordre-land.kommune.no</a:t>
            </a:r>
            <a:endParaRPr lang="nb-NO" sz="1600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sz="1600" dirty="0" err="1" smtClean="0">
                <a:latin typeface="Calibri" panose="020F0502020204030204" pitchFamily="34" charset="0"/>
              </a:rPr>
              <a:t>Tlf</a:t>
            </a:r>
            <a:r>
              <a:rPr lang="nb-NO" sz="1600" dirty="0" smtClean="0">
                <a:latin typeface="Calibri" panose="020F0502020204030204" pitchFamily="34" charset="0"/>
              </a:rPr>
              <a:t>: 61 11 60 14</a:t>
            </a:r>
          </a:p>
          <a:p>
            <a:pPr>
              <a:spcBef>
                <a:spcPts val="1200"/>
              </a:spcBef>
            </a:pPr>
            <a:endParaRPr lang="nb-NO" sz="1400" dirty="0"/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pPr>
              <a:spcBef>
                <a:spcPts val="1200"/>
              </a:spcBef>
            </a:pPr>
            <a:endParaRPr lang="nb-NO" sz="1400" dirty="0" smtClean="0">
              <a:solidFill>
                <a:schemeClr val="accent1"/>
              </a:solidFill>
            </a:endParaRP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11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INNHOLD</a:t>
            </a:r>
            <a:endParaRPr lang="nb-NO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sz="1600" dirty="0" smtClean="0">
              <a:latin typeface="Calibri" panose="020F0502020204030204" pitchFamily="34" charset="0"/>
            </a:endParaRPr>
          </a:p>
          <a:p>
            <a:r>
              <a:rPr lang="nb-NO" sz="1600" b="1" dirty="0" smtClean="0">
                <a:latin typeface="Calibri" panose="020F0502020204030204" pitchFamily="34" charset="0"/>
              </a:rPr>
              <a:t>Kommunens visuelle profil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Calibri" panose="020F0502020204030204" pitchFamily="34" charset="0"/>
              </a:rPr>
              <a:t>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Calibri" panose="020F0502020204030204" pitchFamily="34" charset="0"/>
              </a:rPr>
              <a:t>Farger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Calibri" panose="020F0502020204030204" pitchFamily="34" charset="0"/>
              </a:rPr>
              <a:t>Skriftsnitt</a:t>
            </a:r>
          </a:p>
          <a:p>
            <a:pPr>
              <a:spcBef>
                <a:spcPts val="1200"/>
              </a:spcBef>
            </a:pPr>
            <a:r>
              <a:rPr lang="nb-NO" sz="1600" b="1" dirty="0" smtClean="0">
                <a:latin typeface="Calibri" panose="020F0502020204030204" pitchFamily="34" charset="0"/>
              </a:rPr>
              <a:t>Maler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err="1" smtClean="0">
                <a:latin typeface="Calibri" panose="020F0502020204030204" pitchFamily="34" charset="0"/>
              </a:rPr>
              <a:t>Powerpoint</a:t>
            </a:r>
            <a:endParaRPr lang="nb-NO" sz="1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Calibri" panose="020F0502020204030204" pitchFamily="34" charset="0"/>
              </a:rPr>
              <a:t>Brev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Calibri" panose="020F0502020204030204" pitchFamily="34" charset="0"/>
              </a:rPr>
              <a:t>Planer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Calibri" panose="020F0502020204030204" pitchFamily="34" charset="0"/>
              </a:rPr>
              <a:t>Visittkort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Calibri" panose="020F0502020204030204" pitchFamily="34" charset="0"/>
              </a:rPr>
              <a:t>Annonse rubrikk 2-spalte</a:t>
            </a:r>
          </a:p>
          <a:p>
            <a:pPr>
              <a:spcBef>
                <a:spcPts val="1200"/>
              </a:spcBef>
            </a:pPr>
            <a:r>
              <a:rPr lang="nb-NO" sz="1600" b="1" dirty="0" smtClean="0">
                <a:latin typeface="Calibri" panose="020F0502020204030204" pitchFamily="34" charset="0"/>
              </a:rPr>
              <a:t>Elementer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" panose="020F0502020204030204" pitchFamily="34" charset="0"/>
              </a:rPr>
              <a:t>Topp- og </a:t>
            </a:r>
            <a:r>
              <a:rPr lang="nb-NO" sz="1600" dirty="0" smtClean="0">
                <a:latin typeface="Calibri" panose="020F0502020204030204" pitchFamily="34" charset="0"/>
              </a:rPr>
              <a:t>bunnstripe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Calibri" panose="020F0502020204030204" pitchFamily="34" charset="0"/>
              </a:rPr>
              <a:t>Skjeggklokke dekor</a:t>
            </a:r>
          </a:p>
          <a:p>
            <a:endParaRPr lang="nb-NO" sz="1600" dirty="0">
              <a:latin typeface="Calibri" panose="020F0502020204030204" pitchFamily="34" charset="0"/>
            </a:endParaRPr>
          </a:p>
          <a:p>
            <a:r>
              <a:rPr lang="nb-NO" sz="1600" b="1" dirty="0">
                <a:latin typeface="Calibri" panose="020F0502020204030204" pitchFamily="34" charset="0"/>
              </a:rPr>
              <a:t>I</a:t>
            </a:r>
            <a:r>
              <a:rPr lang="nb-NO" sz="1600" b="1" dirty="0" smtClean="0">
                <a:latin typeface="Calibri" panose="020F0502020204030204" pitchFamily="34" charset="0"/>
              </a:rPr>
              <a:t>nformasjon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 smtClean="0">
              <a:latin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50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95536" y="1556792"/>
            <a:ext cx="57606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KOMMUNENS VISUELLE</a:t>
            </a:r>
            <a:b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</a:br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PROFIL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Logo, farger og skriftsnitt</a:t>
            </a:r>
            <a:endParaRPr lang="nb-NO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97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LOGO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Kommunens logo er pusset opp og satt med nytt skriftsnitt; Helvetica.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Disse nye versjonene finnes på kommunens hjemmesider for nedlastning. INGEN annen skrifttype må brukes sammen med kommunevåpen.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Det finnes sentrert og sidestilt versjon av logoen, både i farger og i gråtoner. 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Logoen kommer i .jpeg, .png, og .eps format. Skulle det være behov for vektorisert fil, send forespørsel web@nordre-land.kommune.no</a:t>
            </a:r>
            <a:endParaRPr lang="nb-NO" sz="16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29" y="2276872"/>
            <a:ext cx="1157143" cy="1800000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684001"/>
            <a:ext cx="1800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FARGER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Kommunens hovedfarge er blå og den skal brukes gjennomgående i den visuelle profilen. Den gule finnes kun i kommunevåpen.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Fargekoder til trykk er oppgitt i CMYK fargerom og for digitalt i rgb. Den er også oppgitt i PANTONE.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Alle malene inneholder egendefinerte farger: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NLK_farger_mal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Logoen i gråtoner er gjengitt i en 80% sort for å erstatte den blå og en 20% sort for å erstatte den gule fargen. </a:t>
            </a:r>
          </a:p>
          <a:p>
            <a:pPr>
              <a:spcBef>
                <a:spcPts val="1200"/>
              </a:spcBef>
            </a:pP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683568" y="2421088"/>
            <a:ext cx="1800000" cy="18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683568" y="4581128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83568" y="443711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Calibri" panose="020F0502020204030204" pitchFamily="34" charset="0"/>
              </a:rPr>
              <a:t>CMYK 89 50 9 0</a:t>
            </a:r>
          </a:p>
          <a:p>
            <a:r>
              <a:rPr lang="nb-NO" sz="1600" dirty="0" smtClean="0">
                <a:latin typeface="Calibri" panose="020F0502020204030204" pitchFamily="34" charset="0"/>
              </a:rPr>
              <a:t>rgb 0.115.174</a:t>
            </a:r>
          </a:p>
          <a:p>
            <a:r>
              <a:rPr lang="nb-NO" sz="1600" dirty="0" err="1" smtClean="0">
                <a:latin typeface="Calibri" panose="020F0502020204030204" pitchFamily="34" charset="0"/>
              </a:rPr>
              <a:t>Pantone</a:t>
            </a:r>
            <a:r>
              <a:rPr lang="nb-NO" sz="1600" dirty="0" smtClean="0">
                <a:latin typeface="Calibri" panose="020F0502020204030204" pitchFamily="34" charset="0"/>
              </a:rPr>
              <a:t> 3015 c</a:t>
            </a:r>
            <a:endParaRPr lang="nb-NO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0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SKRIFTSNITT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sz="1600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Alle kommunens trykksaker skal bruke Calibri. Dette er en godt lesbar skrift med mange gode egenskaper. 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Alle maler har egendefinerte skrifter og stiler.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NLK_dokument</a:t>
            </a:r>
            <a:endParaRPr lang="nb-NO" sz="1600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Calibri fungerer godt både på trykk og digitalt, og med et bredt spekter av vekter skaper man et godt hierarki i teksten. </a:t>
            </a:r>
          </a:p>
          <a:p>
            <a:pPr>
              <a:spcBef>
                <a:spcPts val="1200"/>
              </a:spcBef>
            </a:pPr>
            <a:endParaRPr lang="nb-NO" sz="1600" dirty="0" smtClean="0">
              <a:latin typeface="Calibri" panose="020F0502020204030204" pitchFamily="34" charset="0"/>
            </a:endParaRPr>
          </a:p>
          <a:p>
            <a:r>
              <a:rPr lang="nb-NO" sz="1600" dirty="0">
                <a:latin typeface="Calibri" panose="020F0502020204030204" pitchFamily="34" charset="0"/>
              </a:rPr>
              <a:t>a</a:t>
            </a:r>
            <a:r>
              <a:rPr lang="nb-NO" sz="1600" dirty="0" smtClean="0">
                <a:latin typeface="Calibri" panose="020F0502020204030204" pitchFamily="34" charset="0"/>
              </a:rPr>
              <a:t>bcdefghijklmnopqrstuvwxyzæøå</a:t>
            </a:r>
          </a:p>
          <a:p>
            <a:r>
              <a:rPr lang="nb-NO" sz="1600" dirty="0" smtClean="0">
                <a:latin typeface="Calibri" panose="020F0502020204030204" pitchFamily="34" charset="0"/>
              </a:rPr>
              <a:t>ABCDEFGHIJKLMNOPQRSTUVWXYZÆØÅ  - normal</a:t>
            </a:r>
          </a:p>
          <a:p>
            <a:pPr>
              <a:spcBef>
                <a:spcPts val="1200"/>
              </a:spcBef>
            </a:pPr>
            <a:r>
              <a:rPr lang="nb-NO" sz="1600" b="1" dirty="0">
                <a:latin typeface="Calibri" panose="020F0502020204030204" pitchFamily="34" charset="0"/>
              </a:rPr>
              <a:t>abcdefghijklmnopqrstuvwxyzæøå</a:t>
            </a:r>
          </a:p>
          <a:p>
            <a:r>
              <a:rPr lang="nb-NO" sz="1600" b="1" dirty="0" smtClean="0">
                <a:latin typeface="Calibri" panose="020F0502020204030204" pitchFamily="34" charset="0"/>
              </a:rPr>
              <a:t>ABCDEFGHIJKLMNOPQRSTUVWXYZÆØÅ </a:t>
            </a:r>
            <a:r>
              <a:rPr lang="nb-NO" sz="1600" dirty="0" smtClean="0">
                <a:latin typeface="Calibri" panose="020F0502020204030204" pitchFamily="34" charset="0"/>
              </a:rPr>
              <a:t>- fet</a:t>
            </a:r>
            <a:endParaRPr lang="nb-NO" sz="1600" b="1" dirty="0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sz="1600" i="1" dirty="0">
                <a:latin typeface="Calibri" panose="020F0502020204030204" pitchFamily="34" charset="0"/>
              </a:rPr>
              <a:t>abcdefghijklmnopqrstuvwxyzæøå</a:t>
            </a:r>
          </a:p>
          <a:p>
            <a:r>
              <a:rPr lang="nb-NO" sz="1600" i="1" dirty="0" smtClean="0">
                <a:latin typeface="Calibri" panose="020F0502020204030204" pitchFamily="34" charset="0"/>
              </a:rPr>
              <a:t>ABCDEFGHIJKLMNOPQRSTUVWXYZÆØÅ   </a:t>
            </a:r>
            <a:r>
              <a:rPr lang="nb-NO" sz="1600" dirty="0" smtClean="0">
                <a:latin typeface="Calibri" panose="020F0502020204030204" pitchFamily="34" charset="0"/>
              </a:rPr>
              <a:t>- kursiv</a:t>
            </a:r>
            <a:endParaRPr lang="nb-NO" sz="1600" i="1" dirty="0">
              <a:latin typeface="Calibri" panose="020F0502020204030204" pitchFamily="34" charset="0"/>
            </a:endParaRPr>
          </a:p>
          <a:p>
            <a:endParaRPr lang="nb-NO" sz="2000" b="1" dirty="0"/>
          </a:p>
          <a:p>
            <a:endParaRPr lang="nb-NO" sz="2000" dirty="0" smtClean="0"/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83568" y="4581128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39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95536" y="1556792"/>
            <a:ext cx="57606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MALER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PP, brev, planer, visittkort, annonse - rubrikk</a:t>
            </a:r>
            <a:endParaRPr lang="nb-NO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15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885095" y="1340768"/>
            <a:ext cx="57606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POWER POINT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r>
              <a:rPr lang="nb-NO" dirty="0" smtClean="0">
                <a:latin typeface="Calibri" panose="020F0502020204030204" pitchFamily="34" charset="0"/>
              </a:rPr>
              <a:t>PP-maler kommer i kun tre forskjellige lysbildeversjoner for å på en enkel måte få et gjenkjennelig og helhetlig uttrykk når kommunens ansikt presenteres digitalt.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b-NO" dirty="0" smtClean="0">
                <a:latin typeface="Calibri" panose="020F0502020204030204" pitchFamily="34" charset="0"/>
              </a:rPr>
              <a:t>Enkeltside med toppstripe og logo.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b-NO" dirty="0" smtClean="0">
                <a:latin typeface="Calibri" panose="020F0502020204030204" pitchFamily="34" charset="0"/>
              </a:rPr>
              <a:t>Forside/mellomside med designelement høyerestilt.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b-NO" dirty="0" smtClean="0">
                <a:latin typeface="Calibri" panose="020F0502020204030204" pitchFamily="34" charset="0"/>
              </a:rPr>
              <a:t>Forside/mellomside med designelement venstrestilt.</a:t>
            </a:r>
          </a:p>
          <a:p>
            <a:pPr>
              <a:spcBef>
                <a:spcPts val="1200"/>
              </a:spcBef>
            </a:pPr>
            <a:r>
              <a:rPr lang="nb-NO" dirty="0">
                <a:solidFill>
                  <a:schemeClr val="accent1"/>
                </a:solidFill>
                <a:latin typeface="Calibri" panose="020F0502020204030204" pitchFamily="34" charset="0"/>
              </a:rPr>
              <a:t>n</a:t>
            </a:r>
            <a:r>
              <a:rPr lang="nb-NO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lk_mal_pp.potx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74" y="4807700"/>
            <a:ext cx="1800000" cy="134234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21" y="4807700"/>
            <a:ext cx="1800000" cy="134234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368" y="4807700"/>
            <a:ext cx="1800000" cy="134234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0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059832" y="1556792"/>
            <a:ext cx="576064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BREV</a:t>
            </a:r>
            <a:endParaRPr lang="nb-NO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nb-NO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Kommunens brevark vil ligge som mal i Microsoft Word hos alle kommunens ansatte. Malene er tilpasset slik at utskrifter vil være helt like uansett hvor i kommunen disse blir skrevet ut. </a:t>
            </a:r>
          </a:p>
          <a:p>
            <a:pPr>
              <a:spcBef>
                <a:spcPts val="1200"/>
              </a:spcBef>
            </a:pPr>
            <a:r>
              <a:rPr lang="nb-NO" sz="1600" dirty="0">
                <a:solidFill>
                  <a:schemeClr val="accent1"/>
                </a:solidFill>
                <a:latin typeface="Calibri" panose="020F0502020204030204" pitchFamily="34" charset="0"/>
              </a:rPr>
              <a:t>n</a:t>
            </a:r>
            <a:r>
              <a:rPr lang="nb-NO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lk_brev_mal.dotx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Skriftsnittet er som i alle kommunens dokumenter. Disse ligger som egendefinerte skrifter i malen, samt flere stiler er også tilgjengelig. Farger ligger som egendefinerte i malen.</a:t>
            </a:r>
          </a:p>
          <a:p>
            <a:pPr>
              <a:spcBef>
                <a:spcPts val="1200"/>
              </a:spcBef>
            </a:pPr>
            <a:r>
              <a:rPr lang="nb-NO" sz="1600" dirty="0" smtClean="0">
                <a:latin typeface="Calibri" panose="020F0502020204030204" pitchFamily="34" charset="0"/>
              </a:rPr>
              <a:t>Brevmalen har ulik førsteside, påfølgende fortsetter uten dekor.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4046"/>
            <a:ext cx="2602102" cy="37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lk_mal_pp">
  <a:themeElements>
    <a:clrScheme name="NLK_farger_m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3AE"/>
      </a:accent1>
      <a:accent2>
        <a:srgbClr val="FFFF00"/>
      </a:accent2>
      <a:accent3>
        <a:srgbClr val="C6D9F0"/>
      </a:accent3>
      <a:accent4>
        <a:srgbClr val="8DB3E2"/>
      </a:accent4>
      <a:accent5>
        <a:srgbClr val="548DD4"/>
      </a:accent5>
      <a:accent6>
        <a:srgbClr val="0073AE"/>
      </a:accent6>
      <a:hlink>
        <a:srgbClr val="262626"/>
      </a:hlink>
      <a:folHlink>
        <a:srgbClr val="7F7F7F"/>
      </a:folHlink>
    </a:clrScheme>
    <a:fontScheme name="NLK_doku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nlk_mal_pp</Template>
  <TotalTime>351</TotalTime>
  <Words>741</Words>
  <Application>Microsoft Office PowerPoint</Application>
  <PresentationFormat>Skjermfremvisning (4:3)</PresentationFormat>
  <Paragraphs>126</Paragraphs>
  <Slides>16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nlk_mal_pp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Nordre Land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Hilde Taraldstad</dc:creator>
  <cp:lastModifiedBy>Anne Marit Tangen Eng</cp:lastModifiedBy>
  <cp:revision>48</cp:revision>
  <dcterms:created xsi:type="dcterms:W3CDTF">2016-02-23T11:54:38Z</dcterms:created>
  <dcterms:modified xsi:type="dcterms:W3CDTF">2020-03-05T18:12:41Z</dcterms:modified>
</cp:coreProperties>
</file>